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7" r:id="rId2"/>
    <p:sldId id="302" r:id="rId3"/>
    <p:sldId id="295" r:id="rId4"/>
    <p:sldId id="297" r:id="rId5"/>
    <p:sldId id="298" r:id="rId6"/>
    <p:sldId id="299" r:id="rId7"/>
    <p:sldId id="300" r:id="rId8"/>
    <p:sldId id="301" r:id="rId9"/>
    <p:sldId id="303" r:id="rId10"/>
    <p:sldId id="304" r:id="rId11"/>
    <p:sldId id="305" r:id="rId1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CEC"/>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028"/>
    <p:restoredTop sz="94565"/>
  </p:normalViewPr>
  <p:slideViewPr>
    <p:cSldViewPr snapToGrid="0" snapToObjects="1">
      <p:cViewPr varScale="1">
        <p:scale>
          <a:sx n="140" d="100"/>
          <a:sy n="140" d="100"/>
        </p:scale>
        <p:origin x="1392" y="168"/>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2A59C-2B45-E94C-BB7F-E0AC95DDA77B}" type="datetimeFigureOut">
              <a:rPr lang="en-US" smtClean="0"/>
              <a:t>8/22/22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A1B07A-2C53-4348-BD2A-D949439269D5}" type="slidenum">
              <a:rPr lang="en-US" smtClean="0"/>
              <a:t>‹#›</a:t>
            </a:fld>
            <a:endParaRPr lang="en-US"/>
          </a:p>
        </p:txBody>
      </p:sp>
    </p:spTree>
    <p:extLst>
      <p:ext uri="{BB962C8B-B14F-4D97-AF65-F5344CB8AC3E}">
        <p14:creationId xmlns:p14="http://schemas.microsoft.com/office/powerpoint/2010/main" val="2521206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71509B-7431-E841-8A12-6B0A97D7CA47}"/>
              </a:ext>
            </a:extLst>
          </p:cNvPr>
          <p:cNvSpPr txBox="1"/>
          <p:nvPr userDrawn="1"/>
        </p:nvSpPr>
        <p:spPr>
          <a:xfrm>
            <a:off x="7624583" y="247507"/>
            <a:ext cx="184731" cy="369332"/>
          </a:xfrm>
          <a:prstGeom prst="rect">
            <a:avLst/>
          </a:prstGeom>
          <a:noFill/>
        </p:spPr>
        <p:txBody>
          <a:bodyPr wrap="none" rtlCol="0">
            <a:spAutoFit/>
          </a:bodyPr>
          <a:lstStyle/>
          <a:p>
            <a:endParaRPr lang="en-US" dirty="0"/>
          </a:p>
        </p:txBody>
      </p:sp>
      <p:sp>
        <p:nvSpPr>
          <p:cNvPr id="3" name="Rectangle 2">
            <a:extLst>
              <a:ext uri="{FF2B5EF4-FFF2-40B4-BE49-F238E27FC236}">
                <a16:creationId xmlns:a16="http://schemas.microsoft.com/office/drawing/2014/main" id="{DFF0E6A9-01A5-7F75-411C-2BFB19CFF609}"/>
              </a:ext>
            </a:extLst>
          </p:cNvPr>
          <p:cNvSpPr/>
          <p:nvPr userDrawn="1"/>
        </p:nvSpPr>
        <p:spPr>
          <a:xfrm>
            <a:off x="0" y="4819628"/>
            <a:ext cx="9144000" cy="332664"/>
          </a:xfrm>
          <a:prstGeom prst="rect">
            <a:avLst/>
          </a:prstGeom>
          <a:solidFill>
            <a:srgbClr val="003CE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descr="A picture containing text, clipart&#10;&#10;Description automatically generated">
            <a:extLst>
              <a:ext uri="{FF2B5EF4-FFF2-40B4-BE49-F238E27FC236}">
                <a16:creationId xmlns:a16="http://schemas.microsoft.com/office/drawing/2014/main" id="{479BF9DD-C975-E00C-C23C-BA67FCDF025F}"/>
              </a:ext>
            </a:extLst>
          </p:cNvPr>
          <p:cNvPicPr>
            <a:picLocks noChangeAspect="1"/>
          </p:cNvPicPr>
          <p:nvPr userDrawn="1"/>
        </p:nvPicPr>
        <p:blipFill>
          <a:blip r:embed="rId3"/>
          <a:stretch>
            <a:fillRect/>
          </a:stretch>
        </p:blipFill>
        <p:spPr>
          <a:xfrm>
            <a:off x="327955" y="152361"/>
            <a:ext cx="1110786" cy="843853"/>
          </a:xfrm>
          <a:prstGeom prst="rect">
            <a:avLst/>
          </a:prstGeom>
        </p:spPr>
      </p:pic>
      <p:pic>
        <p:nvPicPr>
          <p:cNvPr id="4" name="Picture 3" descr="Text&#10;&#10;Description automatically generated">
            <a:extLst>
              <a:ext uri="{FF2B5EF4-FFF2-40B4-BE49-F238E27FC236}">
                <a16:creationId xmlns:a16="http://schemas.microsoft.com/office/drawing/2014/main" id="{86DA2399-9C4C-19AF-394C-549606F40CEF}"/>
              </a:ext>
            </a:extLst>
          </p:cNvPr>
          <p:cNvPicPr>
            <a:picLocks noChangeAspect="1"/>
          </p:cNvPicPr>
          <p:nvPr userDrawn="1"/>
        </p:nvPicPr>
        <p:blipFill>
          <a:blip r:embed="rId4"/>
          <a:stretch>
            <a:fillRect/>
          </a:stretch>
        </p:blipFill>
        <p:spPr>
          <a:xfrm>
            <a:off x="1381187" y="342074"/>
            <a:ext cx="3804670" cy="572384"/>
          </a:xfrm>
          <a:prstGeom prst="rect">
            <a:avLst/>
          </a:prstGeom>
        </p:spPr>
      </p:pic>
      <p:cxnSp>
        <p:nvCxnSpPr>
          <p:cNvPr id="5" name="Straight Connector 4">
            <a:extLst>
              <a:ext uri="{FF2B5EF4-FFF2-40B4-BE49-F238E27FC236}">
                <a16:creationId xmlns:a16="http://schemas.microsoft.com/office/drawing/2014/main" id="{2FB3FFA1-F8DC-C64B-56AD-9902E14E5EED}"/>
              </a:ext>
            </a:extLst>
          </p:cNvPr>
          <p:cNvCxnSpPr>
            <a:cxnSpLocks/>
          </p:cNvCxnSpPr>
          <p:nvPr userDrawn="1"/>
        </p:nvCxnSpPr>
        <p:spPr>
          <a:xfrm>
            <a:off x="279077" y="1100256"/>
            <a:ext cx="8585846" cy="0"/>
          </a:xfrm>
          <a:prstGeom prst="line">
            <a:avLst/>
          </a:prstGeom>
          <a:ln w="9525">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2" name="Shape 78">
            <a:extLst>
              <a:ext uri="{FF2B5EF4-FFF2-40B4-BE49-F238E27FC236}">
                <a16:creationId xmlns:a16="http://schemas.microsoft.com/office/drawing/2014/main" id="{CF800FAC-307C-3189-E606-BF068AFC37FD}"/>
              </a:ext>
            </a:extLst>
          </p:cNvPr>
          <p:cNvSpPr>
            <a:spLocks noChangeArrowheads="1"/>
          </p:cNvSpPr>
          <p:nvPr/>
        </p:nvSpPr>
        <p:spPr bwMode="auto">
          <a:xfrm>
            <a:off x="807868" y="2085308"/>
            <a:ext cx="8472530" cy="1533753"/>
          </a:xfrm>
          <a:prstGeom prst="rect">
            <a:avLst/>
          </a:prstGeom>
          <a:noFill/>
          <a:ln w="12700">
            <a:noFill/>
            <a:miter lim="400000"/>
            <a:headEnd/>
            <a:tailEnd/>
          </a:ln>
        </p:spPr>
        <p:txBody>
          <a:bodyPr wrap="square" lIns="50800" tIns="50800" rIns="50800" bIns="50800">
            <a:prstTxWarp prst="textNoShape">
              <a:avLst/>
            </a:prstTxWarp>
            <a:spAutoFit/>
          </a:bodyPr>
          <a:lstStyle/>
          <a:p>
            <a:r>
              <a:rPr lang="en-US" sz="2500" b="1" dirty="0">
                <a:solidFill>
                  <a:srgbClr val="003CEC"/>
                </a:solidFill>
                <a:latin typeface="Arial" panose="020B0604020202020204" pitchFamily="34" charset="0"/>
                <a:cs typeface="Arial" panose="020B0604020202020204" pitchFamily="34" charset="0"/>
              </a:rPr>
              <a:t>Exploring Options for Municipal Water Service</a:t>
            </a:r>
          </a:p>
          <a:p>
            <a:r>
              <a:rPr lang="en-US" sz="2500" b="1" dirty="0">
                <a:solidFill>
                  <a:srgbClr val="003CEC"/>
                </a:solidFill>
                <a:latin typeface="Arial" panose="020B0604020202020204" pitchFamily="34" charset="0"/>
                <a:cs typeface="Arial" panose="020B0604020202020204" pitchFamily="34" charset="0"/>
              </a:rPr>
              <a:t>in </a:t>
            </a:r>
            <a:r>
              <a:rPr lang="en-US" sz="2500" b="1" dirty="0" err="1">
                <a:solidFill>
                  <a:srgbClr val="003CEC"/>
                </a:solidFill>
                <a:latin typeface="Arial" panose="020B0604020202020204" pitchFamily="34" charset="0"/>
                <a:cs typeface="Arial" panose="020B0604020202020204" pitchFamily="34" charset="0"/>
              </a:rPr>
              <a:t>Jenkinsville</a:t>
            </a:r>
            <a:r>
              <a:rPr lang="en-US" sz="2500" b="1" dirty="0">
                <a:solidFill>
                  <a:srgbClr val="003CEC"/>
                </a:solidFill>
                <a:latin typeface="Arial" panose="020B0604020202020204" pitchFamily="34" charset="0"/>
                <a:cs typeface="Arial" panose="020B0604020202020204" pitchFamily="34" charset="0"/>
              </a:rPr>
              <a:t> area of the Town of Queensbury</a:t>
            </a:r>
          </a:p>
          <a:p>
            <a:r>
              <a:rPr lang="en-US" sz="2500" b="1" i="1" dirty="0">
                <a:solidFill>
                  <a:srgbClr val="003CEC"/>
                </a:solidFill>
                <a:latin typeface="Arial" panose="020B0604020202020204" pitchFamily="34" charset="0"/>
                <a:cs typeface="Arial" panose="020B0604020202020204" pitchFamily="34" charset="0"/>
              </a:rPr>
              <a:t>				</a:t>
            </a:r>
            <a:r>
              <a:rPr lang="en-US" b="1" i="1" dirty="0">
                <a:latin typeface="Arial" panose="020B0604020202020204" pitchFamily="34" charset="0"/>
                <a:cs typeface="Arial" panose="020B0604020202020204" pitchFamily="34" charset="0"/>
              </a:rPr>
              <a:t>Initial Public Informational Meeting</a:t>
            </a:r>
          </a:p>
          <a:p>
            <a:r>
              <a:rPr lang="en-US" b="1" i="1" dirty="0">
                <a:latin typeface="Arial" panose="020B0604020202020204" pitchFamily="34" charset="0"/>
                <a:cs typeface="Arial" panose="020B0604020202020204" pitchFamily="34" charset="0"/>
              </a:rPr>
              <a:t>						August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366443" y="1172563"/>
            <a:ext cx="8585270" cy="3395801"/>
          </a:xfrm>
          <a:prstGeom prst="rect">
            <a:avLst/>
          </a:prstGeom>
          <a:noFill/>
          <a:ln w="12700">
            <a:noFill/>
            <a:miter lim="400000"/>
            <a:headEnd/>
            <a:tailEnd/>
          </a:ln>
        </p:spPr>
        <p:txBody>
          <a:bodyPr wrap="square" lIns="50800" tIns="50800" rIns="50800" bIns="50800">
            <a:prstTxWarp prst="textNoShape">
              <a:avLst/>
            </a:prstTxWarp>
            <a:spAutoFit/>
          </a:bodyPr>
          <a:lstStyle/>
          <a:p>
            <a:r>
              <a:rPr lang="en-US" sz="1600" b="1" dirty="0">
                <a:solidFill>
                  <a:srgbClr val="003CEC"/>
                </a:solidFill>
                <a:latin typeface="Arial" panose="020B0604020202020204" pitchFamily="34" charset="0"/>
                <a:cs typeface="Arial" panose="020B0604020202020204" pitchFamily="34" charset="0"/>
              </a:rPr>
              <a:t>QUESTIONS AND ANSWERS </a:t>
            </a:r>
            <a:r>
              <a:rPr lang="en-US" sz="1600" b="1" i="1" dirty="0">
                <a:solidFill>
                  <a:srgbClr val="003CEC"/>
                </a:solidFill>
                <a:latin typeface="Arial" panose="020B0604020202020204" pitchFamily="34" charset="0"/>
                <a:cs typeface="Arial" panose="020B0604020202020204" pitchFamily="34" charset="0"/>
              </a:rPr>
              <a:t>(continued)</a:t>
            </a:r>
          </a:p>
          <a:p>
            <a:r>
              <a:rPr lang="en-US" sz="1600" dirty="0">
                <a:latin typeface="Arial" panose="020B0604020202020204" pitchFamily="34" charset="0"/>
                <a:cs typeface="Arial" panose="020B0604020202020204" pitchFamily="34" charset="0"/>
              </a:rPr>
              <a:t> </a:t>
            </a:r>
          </a:p>
          <a:p>
            <a:pPr lvl="1"/>
            <a:r>
              <a:rPr lang="en-US" sz="1400" b="1" dirty="0">
                <a:latin typeface="Arial" panose="020B0604020202020204" pitchFamily="34" charset="0"/>
                <a:cs typeface="Arial" panose="020B0604020202020204" pitchFamily="34" charset="0"/>
              </a:rPr>
              <a:t>Would all property owners in a district be forced to abandon their wells?</a:t>
            </a:r>
            <a:endParaRPr lang="en-US" sz="1400" dirty="0">
              <a:latin typeface="Arial" panose="020B0604020202020204" pitchFamily="34" charset="0"/>
              <a:cs typeface="Arial" panose="020B0604020202020204" pitchFamily="34" charset="0"/>
            </a:endParaRPr>
          </a:p>
          <a:p>
            <a:pPr lvl="1"/>
            <a:r>
              <a:rPr lang="en-US" sz="1400" dirty="0">
                <a:latin typeface="Arial" panose="020B0604020202020204" pitchFamily="34" charset="0"/>
                <a:cs typeface="Arial" panose="020B0604020202020204" pitchFamily="34" charset="0"/>
              </a:rPr>
              <a:t> </a:t>
            </a:r>
          </a:p>
          <a:p>
            <a:pPr lvl="1"/>
            <a:r>
              <a:rPr lang="en-US" sz="1400" dirty="0">
                <a:latin typeface="Arial" panose="020B0604020202020204" pitchFamily="34" charset="0"/>
                <a:cs typeface="Arial" panose="020B0604020202020204" pitchFamily="34" charset="0"/>
              </a:rPr>
              <a:t>The Town is not proposing to force property owners to abandon their wells if there is not a sound reason to do so. The Town and New York State have encouraged property owners whose wells showed detections of 1,4-Dioxane to discontinue the use of their wells for drinking water.  </a:t>
            </a:r>
          </a:p>
          <a:p>
            <a:pPr lvl="1"/>
            <a:endParaRPr lang="en-US" sz="1400" dirty="0">
              <a:latin typeface="Arial" panose="020B0604020202020204" pitchFamily="34" charset="0"/>
              <a:cs typeface="Arial" panose="020B0604020202020204" pitchFamily="34" charset="0"/>
            </a:endParaRPr>
          </a:p>
          <a:p>
            <a:pPr lvl="1"/>
            <a:r>
              <a:rPr lang="en-US" sz="1400" b="1" dirty="0">
                <a:latin typeface="Arial" panose="020B0604020202020204" pitchFamily="34" charset="0"/>
                <a:cs typeface="Arial" panose="020B0604020202020204" pitchFamily="34" charset="0"/>
              </a:rPr>
              <a:t>Would all property owners in a district, if one is formed, be forced to accept and pay for municipal water?</a:t>
            </a:r>
            <a:endParaRPr lang="en-US" sz="1400" dirty="0">
              <a:latin typeface="Arial" panose="020B0604020202020204" pitchFamily="34" charset="0"/>
              <a:cs typeface="Arial" panose="020B0604020202020204" pitchFamily="34" charset="0"/>
            </a:endParaRPr>
          </a:p>
          <a:p>
            <a:pPr lvl="1"/>
            <a:r>
              <a:rPr lang="en-US" sz="1400" b="1"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a:p>
            <a:pPr lvl="1"/>
            <a:r>
              <a:rPr lang="en-US" sz="1400" dirty="0">
                <a:latin typeface="Arial" panose="020B0604020202020204" pitchFamily="34" charset="0"/>
                <a:cs typeface="Arial" panose="020B0604020202020204" pitchFamily="34" charset="0"/>
              </a:rPr>
              <a:t>The Town does not force property owners to accept municipal water if they do not wish to use it. They may be required to share in the costs of the district because the existence of public water service is considered a benefit to each property that has access to it.</a:t>
            </a:r>
          </a:p>
          <a:p>
            <a:r>
              <a:rPr lang="en-US" sz="1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381085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342142" y="1404928"/>
            <a:ext cx="8264410" cy="3395801"/>
          </a:xfrm>
          <a:prstGeom prst="rect">
            <a:avLst/>
          </a:prstGeom>
          <a:noFill/>
          <a:ln w="12700">
            <a:noFill/>
            <a:miter lim="400000"/>
            <a:headEnd/>
            <a:tailEnd/>
          </a:ln>
        </p:spPr>
        <p:txBody>
          <a:bodyPr wrap="square" lIns="50800" tIns="50800" rIns="50800" bIns="50800">
            <a:prstTxWarp prst="textNoShape">
              <a:avLst/>
            </a:prstTxWarp>
            <a:spAutoFit/>
          </a:bodyPr>
          <a:lstStyle/>
          <a:p>
            <a:r>
              <a:rPr lang="en-US" sz="1600" b="1" dirty="0">
                <a:solidFill>
                  <a:srgbClr val="003CEC"/>
                </a:solidFill>
                <a:latin typeface="Arial" panose="020B0604020202020204" pitchFamily="34" charset="0"/>
                <a:cs typeface="Arial" panose="020B0604020202020204" pitchFamily="34" charset="0"/>
              </a:rPr>
              <a:t>QUESTIONS AND ANSWERS </a:t>
            </a:r>
            <a:r>
              <a:rPr lang="en-US" sz="1600" b="1" i="1" dirty="0">
                <a:solidFill>
                  <a:srgbClr val="003CEC"/>
                </a:solidFill>
                <a:latin typeface="Arial" panose="020B0604020202020204" pitchFamily="34" charset="0"/>
                <a:cs typeface="Arial" panose="020B0604020202020204" pitchFamily="34" charset="0"/>
              </a:rPr>
              <a:t>(continued)</a:t>
            </a:r>
          </a:p>
          <a:p>
            <a:endParaRPr lang="en-US" sz="1600" dirty="0">
              <a:latin typeface="Arial" panose="020B0604020202020204" pitchFamily="34" charset="0"/>
              <a:cs typeface="Arial" panose="020B0604020202020204" pitchFamily="34" charset="0"/>
            </a:endParaRPr>
          </a:p>
          <a:p>
            <a:pPr lvl="1"/>
            <a:r>
              <a:rPr lang="en-US" sz="1400" b="1" dirty="0">
                <a:latin typeface="Arial" panose="020B0604020202020204" pitchFamily="34" charset="0"/>
                <a:cs typeface="Arial" panose="020B0604020202020204" pitchFamily="34" charset="0"/>
              </a:rPr>
              <a:t>Why should residents of </a:t>
            </a:r>
            <a:r>
              <a:rPr lang="en-US" sz="1400" b="1" dirty="0" err="1">
                <a:latin typeface="Arial" panose="020B0604020202020204" pitchFamily="34" charset="0"/>
                <a:cs typeface="Arial" panose="020B0604020202020204" pitchFamily="34" charset="0"/>
              </a:rPr>
              <a:t>Jenkinsville</a:t>
            </a:r>
            <a:r>
              <a:rPr lang="en-US" sz="1400" b="1" dirty="0">
                <a:latin typeface="Arial" panose="020B0604020202020204" pitchFamily="34" charset="0"/>
                <a:cs typeface="Arial" panose="020B0604020202020204" pitchFamily="34" charset="0"/>
              </a:rPr>
              <a:t> have to pay anything for municipal water?</a:t>
            </a:r>
            <a:endParaRPr lang="en-US" sz="1400" dirty="0">
              <a:latin typeface="Arial" panose="020B0604020202020204" pitchFamily="34" charset="0"/>
              <a:cs typeface="Arial" panose="020B0604020202020204" pitchFamily="34" charset="0"/>
            </a:endParaRPr>
          </a:p>
          <a:p>
            <a:pPr lvl="1"/>
            <a:r>
              <a:rPr lang="en-US" sz="1400" dirty="0">
                <a:latin typeface="Arial" panose="020B0604020202020204" pitchFamily="34" charset="0"/>
                <a:cs typeface="Arial" panose="020B0604020202020204" pitchFamily="34" charset="0"/>
              </a:rPr>
              <a:t> </a:t>
            </a:r>
          </a:p>
          <a:p>
            <a:pPr lvl="1"/>
            <a:r>
              <a:rPr lang="en-US" sz="1400" dirty="0">
                <a:latin typeface="Arial" panose="020B0604020202020204" pitchFamily="34" charset="0"/>
                <a:cs typeface="Arial" panose="020B0604020202020204" pitchFamily="34" charset="0"/>
              </a:rPr>
              <a:t>Municipal water is considered a benefit for current and future property owners. All Queensbury property owners who have access to municipal water share in the cost. We will pursue grant funding and other cost-reduction opportunities, with the goal of seeing that residents of </a:t>
            </a:r>
            <a:r>
              <a:rPr lang="en-US" sz="1400" dirty="0" err="1">
                <a:latin typeface="Arial" panose="020B0604020202020204" pitchFamily="34" charset="0"/>
                <a:cs typeface="Arial" panose="020B0604020202020204" pitchFamily="34" charset="0"/>
              </a:rPr>
              <a:t>Jenkinsville</a:t>
            </a:r>
            <a:r>
              <a:rPr lang="en-US" sz="1400" dirty="0">
                <a:latin typeface="Arial" panose="020B0604020202020204" pitchFamily="34" charset="0"/>
                <a:cs typeface="Arial" panose="020B0604020202020204" pitchFamily="34" charset="0"/>
              </a:rPr>
              <a:t> would pay water rates comparable to those paid by other property owners in Queensbury.</a:t>
            </a:r>
          </a:p>
          <a:p>
            <a:pPr lvl="1"/>
            <a:r>
              <a:rPr lang="en-US" sz="1400" dirty="0">
                <a:latin typeface="Arial" panose="020B0604020202020204" pitchFamily="34" charset="0"/>
                <a:cs typeface="Arial" panose="020B0604020202020204" pitchFamily="34" charset="0"/>
              </a:rPr>
              <a:t> </a:t>
            </a:r>
          </a:p>
          <a:p>
            <a:pPr lvl="1"/>
            <a:r>
              <a:rPr lang="en-US" sz="1400" b="1" dirty="0">
                <a:latin typeface="Arial" panose="020B0604020202020204" pitchFamily="34" charset="0"/>
                <a:cs typeface="Arial" panose="020B0604020202020204" pitchFamily="34" charset="0"/>
              </a:rPr>
              <a:t>Since the town landfill presumably benefited the entire town, shouldn’t the entire town pay for municipal water for </a:t>
            </a:r>
            <a:r>
              <a:rPr lang="en-US" sz="1400" b="1" dirty="0" err="1">
                <a:latin typeface="Arial" panose="020B0604020202020204" pitchFamily="34" charset="0"/>
                <a:cs typeface="Arial" panose="020B0604020202020204" pitchFamily="34" charset="0"/>
              </a:rPr>
              <a:t>Jenkinsville</a:t>
            </a:r>
            <a:r>
              <a:rPr lang="en-US" sz="1400" b="1" dirty="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a:p>
            <a:pPr lvl="1"/>
            <a:r>
              <a:rPr lang="en-US" sz="1400" dirty="0">
                <a:latin typeface="Arial" panose="020B0604020202020204" pitchFamily="34" charset="0"/>
                <a:cs typeface="Arial" panose="020B0604020202020204" pitchFamily="34" charset="0"/>
              </a:rPr>
              <a:t> </a:t>
            </a:r>
          </a:p>
          <a:p>
            <a:pPr lvl="1"/>
            <a:r>
              <a:rPr lang="en-US" sz="1400" dirty="0">
                <a:latin typeface="Arial" panose="020B0604020202020204" pitchFamily="34" charset="0"/>
                <a:cs typeface="Arial" panose="020B0604020202020204" pitchFamily="34" charset="0"/>
              </a:rPr>
              <a:t>The source of the low levels of 1,4-Dioxane that has been detected in some wells in the </a:t>
            </a:r>
            <a:r>
              <a:rPr lang="en-US" sz="1400" dirty="0" err="1">
                <a:latin typeface="Arial" panose="020B0604020202020204" pitchFamily="34" charset="0"/>
                <a:cs typeface="Arial" panose="020B0604020202020204" pitchFamily="34" charset="0"/>
              </a:rPr>
              <a:t>Jenkinsville</a:t>
            </a:r>
            <a:r>
              <a:rPr lang="en-US" sz="1400" dirty="0">
                <a:latin typeface="Arial" panose="020B0604020202020204" pitchFamily="34" charset="0"/>
                <a:cs typeface="Arial" panose="020B0604020202020204" pitchFamily="34" charset="0"/>
              </a:rPr>
              <a:t> area has not been determined. DEC is studying this question.</a:t>
            </a:r>
          </a:p>
        </p:txBody>
      </p:sp>
    </p:spTree>
    <p:extLst>
      <p:ext uri="{BB962C8B-B14F-4D97-AF65-F5344CB8AC3E}">
        <p14:creationId xmlns:p14="http://schemas.microsoft.com/office/powerpoint/2010/main" val="694846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754602" y="1362167"/>
            <a:ext cx="8213302" cy="2872581"/>
          </a:xfrm>
          <a:prstGeom prst="rect">
            <a:avLst/>
          </a:prstGeom>
          <a:noFill/>
          <a:ln w="12700">
            <a:noFill/>
            <a:miter lim="400000"/>
            <a:headEnd/>
            <a:tailEnd/>
          </a:ln>
        </p:spPr>
        <p:txBody>
          <a:bodyPr wrap="square" lIns="50800" tIns="50800" rIns="50800" bIns="50800">
            <a:prstTxWarp prst="textNoShape">
              <a:avLst/>
            </a:prstTxWarp>
            <a:spAutoFit/>
          </a:bodyPr>
          <a:lstStyle/>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Queensbury Town Board is exploring potential municipal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water supply options for the </a:t>
            </a:r>
            <a:r>
              <a:rPr lang="en-US" dirty="0" err="1">
                <a:latin typeface="Arial" panose="020B0604020202020204" pitchFamily="34" charset="0"/>
                <a:cs typeface="Arial" panose="020B0604020202020204" pitchFamily="34" charset="0"/>
              </a:rPr>
              <a:t>Jenkinsville</a:t>
            </a:r>
            <a:r>
              <a:rPr lang="en-US" dirty="0">
                <a:latin typeface="Arial" panose="020B0604020202020204" pitchFamily="34" charset="0"/>
                <a:cs typeface="Arial" panose="020B0604020202020204" pitchFamily="34" charset="0"/>
              </a:rPr>
              <a:t> area.</a:t>
            </a:r>
          </a:p>
          <a:p>
            <a:r>
              <a:rPr lang="en-US"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We are in the exploratory phase. No decisions or commitments have been made.</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options considered thus far are entirely conceptual.</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Town Board wants to hear feedback from the community.</a:t>
            </a:r>
          </a:p>
        </p:txBody>
      </p:sp>
    </p:spTree>
    <p:extLst>
      <p:ext uri="{BB962C8B-B14F-4D97-AF65-F5344CB8AC3E}">
        <p14:creationId xmlns:p14="http://schemas.microsoft.com/office/powerpoint/2010/main" val="1196782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868731" y="1435706"/>
            <a:ext cx="8015687" cy="3057247"/>
          </a:xfrm>
          <a:prstGeom prst="rect">
            <a:avLst/>
          </a:prstGeom>
          <a:noFill/>
          <a:ln w="12700">
            <a:noFill/>
            <a:miter lim="400000"/>
            <a:headEnd/>
            <a:tailEnd/>
          </a:ln>
        </p:spPr>
        <p:txBody>
          <a:bodyPr wrap="square" lIns="50800" tIns="50800" rIns="50800" bIns="50800">
            <a:prstTxWarp prst="textNoShape">
              <a:avLst/>
            </a:prstTxWarp>
            <a:spAutoFit/>
          </a:bodyPr>
          <a:lstStyle/>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The Town Board engaged engineering firm C.T. Male Associates to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assess potential options. C.T. Male has issued a draft report.</a:t>
            </a:r>
          </a:p>
          <a:p>
            <a:r>
              <a:rPr lang="en-US" sz="16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For purposes of its analysis, C.T. Male created a conceptual “district” that could include as many as 170 properties to be served.</a:t>
            </a:r>
          </a:p>
          <a:p>
            <a:r>
              <a:rPr lang="en-US" sz="16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C.T. Male identified two potential options:</a:t>
            </a:r>
          </a:p>
          <a:p>
            <a:r>
              <a:rPr lang="en-US" sz="1600" dirty="0">
                <a:latin typeface="Arial" panose="020B0604020202020204" pitchFamily="34" charset="0"/>
                <a:cs typeface="Arial" panose="020B0604020202020204" pitchFamily="34" charset="0"/>
              </a:rPr>
              <a:t> </a:t>
            </a:r>
          </a:p>
          <a:p>
            <a:pPr lvl="1"/>
            <a:r>
              <a:rPr lang="en-US" sz="1600" dirty="0">
                <a:latin typeface="Arial" panose="020B0604020202020204" pitchFamily="34" charset="0"/>
                <a:cs typeface="Arial" panose="020B0604020202020204" pitchFamily="34" charset="0"/>
              </a:rPr>
              <a:t>—  	Extension of the existing municipal water system to serve the properties</a:t>
            </a:r>
          </a:p>
          <a:p>
            <a:pPr marL="742950" lvl="1"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lvl="1"/>
            <a:r>
              <a:rPr lang="en-US" sz="1600" dirty="0">
                <a:latin typeface="Arial" panose="020B0604020202020204" pitchFamily="34" charset="0"/>
                <a:cs typeface="Arial" panose="020B0604020202020204" pitchFamily="34" charset="0"/>
              </a:rPr>
              <a:t>— 	Establishment of a potable water supply well north of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Route 149 between Bay Road and Ridge Road to serve them.</a:t>
            </a:r>
          </a:p>
        </p:txBody>
      </p:sp>
    </p:spTree>
    <p:extLst>
      <p:ext uri="{BB962C8B-B14F-4D97-AF65-F5344CB8AC3E}">
        <p14:creationId xmlns:p14="http://schemas.microsoft.com/office/powerpoint/2010/main" val="3433184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558868" y="1362167"/>
            <a:ext cx="8015687" cy="3118803"/>
          </a:xfrm>
          <a:prstGeom prst="rect">
            <a:avLst/>
          </a:prstGeom>
          <a:noFill/>
          <a:ln w="12700">
            <a:noFill/>
            <a:miter lim="400000"/>
            <a:headEnd/>
            <a:tailEnd/>
          </a:ln>
        </p:spPr>
        <p:txBody>
          <a:bodyPr wrap="square" lIns="50800" tIns="50800" rIns="50800" bIns="50800">
            <a:prstTxWarp prst="textNoShape">
              <a:avLst/>
            </a:prstTxWarp>
            <a:spAutoFit/>
          </a:bodyPr>
          <a:lstStyle/>
          <a:p>
            <a:endParaRPr lang="en-US" b="1" dirty="0">
              <a:solidFill>
                <a:srgbClr val="003CEC"/>
              </a:solidFill>
              <a:latin typeface="Arial" panose="020B0604020202020204" pitchFamily="34" charset="0"/>
              <a:cs typeface="Arial" panose="020B0604020202020204" pitchFamily="34" charset="0"/>
            </a:endParaRPr>
          </a:p>
          <a:p>
            <a:r>
              <a:rPr lang="en-US" sz="1600" b="1" dirty="0">
                <a:solidFill>
                  <a:srgbClr val="003CEC"/>
                </a:solidFill>
                <a:latin typeface="Arial" panose="020B0604020202020204" pitchFamily="34" charset="0"/>
                <a:cs typeface="Arial" panose="020B0604020202020204" pitchFamily="34" charset="0"/>
              </a:rPr>
              <a:t>C.T. MALE ALSO EVALUATED:</a:t>
            </a:r>
          </a:p>
          <a:p>
            <a:r>
              <a:rPr lang="en-US" sz="1600"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r>
              <a:rPr lang="en-US" sz="1600" b="1" dirty="0">
                <a:latin typeface="Arial" panose="020B0604020202020204" pitchFamily="34" charset="0"/>
                <a:cs typeface="Arial" panose="020B0604020202020204" pitchFamily="34" charset="0"/>
              </a:rPr>
              <a:t>Fire Protection</a:t>
            </a:r>
            <a:r>
              <a:rPr lang="en-US" sz="1600" dirty="0">
                <a:latin typeface="Arial" panose="020B0604020202020204" pitchFamily="34" charset="0"/>
                <a:cs typeface="Arial" panose="020B0604020202020204" pitchFamily="34" charset="0"/>
              </a:rPr>
              <a:t>: System can be built to ensure adequate fire protection, including the installation of fire hydrants.</a:t>
            </a:r>
          </a:p>
          <a:p>
            <a:pPr marL="742950" lvl="1"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600" b="1" dirty="0">
                <a:latin typeface="Arial" panose="020B0604020202020204" pitchFamily="34" charset="0"/>
                <a:cs typeface="Arial" panose="020B0604020202020204" pitchFamily="34" charset="0"/>
              </a:rPr>
              <a:t>Water age</a:t>
            </a:r>
            <a:r>
              <a:rPr lang="en-US" sz="1600" dirty="0">
                <a:latin typeface="Arial" panose="020B0604020202020204" pitchFamily="34" charset="0"/>
                <a:cs typeface="Arial" panose="020B0604020202020204" pitchFamily="34" charset="0"/>
              </a:rPr>
              <a:t>: Standing water time in mains would not be excessive.</a:t>
            </a:r>
          </a:p>
          <a:p>
            <a:pPr marL="742950" lvl="1"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600" b="1" dirty="0">
                <a:latin typeface="Arial" panose="020B0604020202020204" pitchFamily="34" charset="0"/>
                <a:cs typeface="Arial" panose="020B0604020202020204" pitchFamily="34" charset="0"/>
              </a:rPr>
              <a:t>System Upgrades</a:t>
            </a:r>
            <a:r>
              <a:rPr lang="en-US" sz="1600" dirty="0">
                <a:latin typeface="Arial" panose="020B0604020202020204" pitchFamily="34" charset="0"/>
                <a:cs typeface="Arial" panose="020B0604020202020204" pitchFamily="34" charset="0"/>
              </a:rPr>
              <a:t>: Would the existing town water treatment plant and related equipment be adequate to serve as many as 170 additional customers as well as current customers? Town will seek bids for further engineering analysis.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3966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683168" y="1565367"/>
            <a:ext cx="8272146" cy="2410916"/>
          </a:xfrm>
          <a:prstGeom prst="rect">
            <a:avLst/>
          </a:prstGeom>
          <a:noFill/>
          <a:ln w="12700">
            <a:noFill/>
            <a:miter lim="400000"/>
            <a:headEnd/>
            <a:tailEnd/>
          </a:ln>
        </p:spPr>
        <p:txBody>
          <a:bodyPr wrap="square" lIns="50800" tIns="50800" rIns="50800" bIns="50800">
            <a:prstTxWarp prst="textNoShape">
              <a:avLst/>
            </a:prstTxWarp>
            <a:spAutoFit/>
          </a:bodyPr>
          <a:lstStyle/>
          <a:p>
            <a:r>
              <a:rPr lang="en-US" sz="1600" b="1" dirty="0">
                <a:solidFill>
                  <a:srgbClr val="003CEC"/>
                </a:solidFill>
                <a:latin typeface="Arial" panose="020B0604020202020204" pitchFamily="34" charset="0"/>
                <a:cs typeface="Arial" panose="020B0604020202020204" pitchFamily="34" charset="0"/>
              </a:rPr>
              <a:t>ESTIMATED COSTS FOR PREMININARY OPTIONS:</a:t>
            </a:r>
          </a:p>
          <a:p>
            <a:r>
              <a:rPr lang="en-US" sz="1600"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Extension of the municipal system and related system upgrades,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with fire-flow capability.</a:t>
            </a:r>
            <a:r>
              <a:rPr lang="en-US" sz="1600" b="1" dirty="0">
                <a:latin typeface="Arial" panose="020B0604020202020204" pitchFamily="34" charset="0"/>
                <a:cs typeface="Arial" panose="020B0604020202020204" pitchFamily="34" charset="0"/>
              </a:rPr>
              <a:t>  </a:t>
            </a:r>
            <a:r>
              <a:rPr lang="en-US" b="1" dirty="0">
                <a:solidFill>
                  <a:srgbClr val="003CEC"/>
                </a:solidFill>
                <a:latin typeface="Arial" panose="020B0604020202020204" pitchFamily="34" charset="0"/>
                <a:cs typeface="Arial" panose="020B0604020202020204" pitchFamily="34" charset="0"/>
              </a:rPr>
              <a:t>$4.6 million</a:t>
            </a:r>
          </a:p>
          <a:p>
            <a:pPr marL="742950" lvl="1"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Extension and related upgrades, without fire flow capability.  </a:t>
            </a:r>
            <a:r>
              <a:rPr lang="en-US" b="1" dirty="0">
                <a:solidFill>
                  <a:srgbClr val="003CEC"/>
                </a:solidFill>
                <a:latin typeface="Arial" panose="020B0604020202020204" pitchFamily="34" charset="0"/>
                <a:cs typeface="Arial" panose="020B0604020202020204" pitchFamily="34" charset="0"/>
              </a:rPr>
              <a:t>$4.1 million</a:t>
            </a:r>
            <a:br>
              <a:rPr lang="en-US" sz="1600" b="1" dirty="0">
                <a:latin typeface="Arial" panose="020B0604020202020204" pitchFamily="34" charset="0"/>
                <a:cs typeface="Arial" panose="020B0604020202020204" pitchFamily="34" charset="0"/>
              </a:rPr>
            </a:br>
            <a:endParaRPr lang="en-US" sz="16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Establishment of potable water supply well north of Route 149,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with the necessary water line extensions.  </a:t>
            </a:r>
            <a:r>
              <a:rPr lang="en-US" b="1" dirty="0">
                <a:solidFill>
                  <a:srgbClr val="003CEC"/>
                </a:solidFill>
                <a:latin typeface="Arial" panose="020B0604020202020204" pitchFamily="34" charset="0"/>
                <a:cs typeface="Arial" panose="020B0604020202020204" pitchFamily="34" charset="0"/>
              </a:rPr>
              <a:t>$5.2 million</a:t>
            </a:r>
            <a:endParaRPr lang="en-US" dirty="0">
              <a:solidFill>
                <a:srgbClr val="003CE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1031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977813" y="1804649"/>
            <a:ext cx="8015687" cy="3057247"/>
          </a:xfrm>
          <a:prstGeom prst="rect">
            <a:avLst/>
          </a:prstGeom>
          <a:noFill/>
          <a:ln w="12700">
            <a:noFill/>
            <a:miter lim="400000"/>
            <a:headEnd/>
            <a:tailEnd/>
          </a:ln>
        </p:spPr>
        <p:txBody>
          <a:bodyPr wrap="square" lIns="50800" tIns="50800" rIns="50800" bIns="50800">
            <a:prstTxWarp prst="textNoShape">
              <a:avLst/>
            </a:prstTxWarp>
            <a:spAutoFit/>
          </a:bodyPr>
          <a:lstStyle/>
          <a:p>
            <a:r>
              <a:rPr lang="en-US" sz="1600" dirty="0">
                <a:latin typeface="Arial" panose="020B0604020202020204" pitchFamily="34" charset="0"/>
                <a:cs typeface="Arial" panose="020B0604020202020204" pitchFamily="34" charset="0"/>
              </a:rPr>
              <a:t>In 1999, similar project was rejected because of community opposition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based on cost</a:t>
            </a:r>
          </a:p>
          <a:p>
            <a:r>
              <a:rPr lang="en-US" sz="1600" dirty="0">
                <a:latin typeface="Arial" panose="020B0604020202020204" pitchFamily="34" charset="0"/>
                <a:cs typeface="Arial" panose="020B0604020202020204" pitchFamily="34" charset="0"/>
              </a:rPr>
              <a:t> </a:t>
            </a:r>
          </a:p>
          <a:p>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Jenkinsville</a:t>
            </a:r>
            <a:r>
              <a:rPr lang="en-US" sz="1600" dirty="0">
                <a:latin typeface="Arial" panose="020B0604020202020204" pitchFamily="34" charset="0"/>
                <a:cs typeface="Arial" panose="020B0604020202020204" pitchFamily="34" charset="0"/>
              </a:rPr>
              <a:t> residents sent a </a:t>
            </a:r>
          </a:p>
          <a:p>
            <a:r>
              <a:rPr lang="en-US" sz="1600" dirty="0">
                <a:latin typeface="Arial" panose="020B0604020202020204" pitchFamily="34" charset="0"/>
                <a:cs typeface="Arial" panose="020B0604020202020204" pitchFamily="34" charset="0"/>
              </a:rPr>
              <a:t>resounding ‘thanks but no thanks’ </a:t>
            </a:r>
          </a:p>
          <a:p>
            <a:r>
              <a:rPr lang="en-US" sz="1600" dirty="0">
                <a:latin typeface="Arial" panose="020B0604020202020204" pitchFamily="34" charset="0"/>
                <a:cs typeface="Arial" panose="020B0604020202020204" pitchFamily="34" charset="0"/>
              </a:rPr>
              <a:t>message to the Town Board on </a:t>
            </a:r>
          </a:p>
          <a:p>
            <a:r>
              <a:rPr lang="en-US" sz="1600" dirty="0">
                <a:latin typeface="Arial" panose="020B0604020202020204" pitchFamily="34" charset="0"/>
                <a:cs typeface="Arial" panose="020B0604020202020204" pitchFamily="34" charset="0"/>
              </a:rPr>
              <a:t>the prospect of extending the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town’s water district into the area.”</a:t>
            </a:r>
          </a:p>
          <a:p>
            <a:r>
              <a:rPr lang="en-US" dirty="0">
                <a:latin typeface="Arial" panose="020B0604020202020204" pitchFamily="34" charset="0"/>
                <a:cs typeface="Arial" panose="020B0604020202020204" pitchFamily="34" charset="0"/>
              </a:rPr>
              <a:t> </a:t>
            </a:r>
          </a:p>
          <a:p>
            <a:r>
              <a:rPr lang="en-US" sz="1400" i="1" dirty="0">
                <a:latin typeface="Arial" panose="020B0604020202020204" pitchFamily="34" charset="0"/>
                <a:cs typeface="Arial" panose="020B0604020202020204" pitchFamily="34" charset="0"/>
              </a:rPr>
              <a:t>The Post-Star</a:t>
            </a:r>
            <a:r>
              <a:rPr lang="en-US" sz="1400" dirty="0">
                <a:latin typeface="Arial" panose="020B0604020202020204" pitchFamily="34" charset="0"/>
                <a:cs typeface="Arial" panose="020B0604020202020204" pitchFamily="34" charset="0"/>
              </a:rPr>
              <a:t>, </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Wednesday, August 18, 1999</a:t>
            </a:r>
          </a:p>
          <a:p>
            <a:endParaRPr lang="en-US" dirty="0">
              <a:latin typeface="Arial" panose="020B0604020202020204" pitchFamily="34" charset="0"/>
              <a:cs typeface="Arial" panose="020B0604020202020204" pitchFamily="34" charset="0"/>
            </a:endParaRPr>
          </a:p>
        </p:txBody>
      </p:sp>
      <p:pic>
        <p:nvPicPr>
          <p:cNvPr id="3" name="Picture 2" descr="A picture containing text, newspaper, screenshot&#10;&#10;Description automatically generated">
            <a:extLst>
              <a:ext uri="{FF2B5EF4-FFF2-40B4-BE49-F238E27FC236}">
                <a16:creationId xmlns:a16="http://schemas.microsoft.com/office/drawing/2014/main" id="{74527D09-99B3-0E15-A3CC-BB201008DA1E}"/>
              </a:ext>
            </a:extLst>
          </p:cNvPr>
          <p:cNvPicPr>
            <a:picLocks noChangeAspect="1"/>
          </p:cNvPicPr>
          <p:nvPr/>
        </p:nvPicPr>
        <p:blipFill>
          <a:blip r:embed="rId2"/>
          <a:stretch>
            <a:fillRect/>
          </a:stretch>
        </p:blipFill>
        <p:spPr>
          <a:xfrm>
            <a:off x="4272486" y="2196668"/>
            <a:ext cx="4309823" cy="2329379"/>
          </a:xfrm>
          <a:prstGeom prst="rect">
            <a:avLst/>
          </a:prstGeom>
        </p:spPr>
      </p:pic>
      <p:sp>
        <p:nvSpPr>
          <p:cNvPr id="5" name="TextBox 4">
            <a:extLst>
              <a:ext uri="{FF2B5EF4-FFF2-40B4-BE49-F238E27FC236}">
                <a16:creationId xmlns:a16="http://schemas.microsoft.com/office/drawing/2014/main" id="{60EE82D4-C744-06FF-8554-6DB24811BC62}"/>
              </a:ext>
            </a:extLst>
          </p:cNvPr>
          <p:cNvSpPr txBox="1"/>
          <p:nvPr/>
        </p:nvSpPr>
        <p:spPr>
          <a:xfrm>
            <a:off x="568312" y="1381763"/>
            <a:ext cx="2750024" cy="338554"/>
          </a:xfrm>
          <a:prstGeom prst="rect">
            <a:avLst/>
          </a:prstGeom>
          <a:noFill/>
        </p:spPr>
        <p:txBody>
          <a:bodyPr wrap="square" rtlCol="0">
            <a:spAutoFit/>
          </a:bodyPr>
          <a:lstStyle/>
          <a:p>
            <a:r>
              <a:rPr lang="en-US" sz="1600" b="1" dirty="0">
                <a:solidFill>
                  <a:srgbClr val="003CEC"/>
                </a:solidFill>
                <a:latin typeface="Arial" panose="020B0604020202020204" pitchFamily="34" charset="0"/>
                <a:cs typeface="Arial" panose="020B0604020202020204" pitchFamily="34" charset="0"/>
              </a:rPr>
              <a:t>RELEVANT HISTORY</a:t>
            </a:r>
            <a:endParaRPr lang="en-US" sz="1600" dirty="0">
              <a:solidFill>
                <a:srgbClr val="003CE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8639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554458"/>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807868" y="1647508"/>
            <a:ext cx="8407711" cy="3334246"/>
          </a:xfrm>
          <a:prstGeom prst="rect">
            <a:avLst/>
          </a:prstGeom>
          <a:noFill/>
          <a:ln w="12700">
            <a:noFill/>
            <a:miter lim="400000"/>
            <a:headEnd/>
            <a:tailEnd/>
          </a:ln>
        </p:spPr>
        <p:txBody>
          <a:bodyPr wrap="square" lIns="50800" tIns="50800" rIns="50800" bIns="50800">
            <a:prstTxWarp prst="textNoShape">
              <a:avLst/>
            </a:prstTxWarp>
            <a:spAutoFit/>
          </a:bodyPr>
          <a:lstStyle/>
          <a:p>
            <a:pPr marL="285750" indent="-285750">
              <a:buFont typeface="Arial" panose="020B0604020202020204" pitchFamily="34" charset="0"/>
              <a:buChar char="•"/>
            </a:pPr>
            <a:r>
              <a:rPr lang="en-US" sz="1500" dirty="0">
                <a:latin typeface="Arial" panose="020B0604020202020204" pitchFamily="34" charset="0"/>
                <a:cs typeface="Arial" panose="020B0604020202020204" pitchFamily="34" charset="0"/>
              </a:rPr>
              <a:t>Our goal now is to assess whether there is community support for municipal water.</a:t>
            </a:r>
          </a:p>
          <a:p>
            <a:pPr marL="285750" indent="-285750">
              <a:buFont typeface="Arial" panose="020B0604020202020204" pitchFamily="34" charset="0"/>
              <a:buChar char="•"/>
            </a:pPr>
            <a:endParaRPr lang="en-US" sz="15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500" dirty="0">
                <a:latin typeface="Arial" panose="020B0604020202020204" pitchFamily="34" charset="0"/>
                <a:cs typeface="Arial" panose="020B0604020202020204" pitchFamily="34" charset="0"/>
              </a:rPr>
              <a:t>Knowing how many property owners would embrace public water service will help us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develop a reliable plan and cost estimates. </a:t>
            </a:r>
          </a:p>
          <a:p>
            <a:pPr marL="285750" indent="-285750">
              <a:buFont typeface="Arial" panose="020B0604020202020204" pitchFamily="34" charset="0"/>
              <a:buChar char="•"/>
            </a:pPr>
            <a:endParaRPr lang="en-US" sz="15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500" dirty="0">
                <a:latin typeface="Arial" panose="020B0604020202020204" pitchFamily="34" charset="0"/>
                <a:cs typeface="Arial" panose="020B0604020202020204" pitchFamily="34" charset="0"/>
              </a:rPr>
              <a:t>We will send a questionnaire to the community to seek feedback.</a:t>
            </a:r>
          </a:p>
          <a:p>
            <a:r>
              <a:rPr lang="en-US" sz="15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1500" dirty="0">
                <a:latin typeface="Arial" panose="020B0604020202020204" pitchFamily="34" charset="0"/>
                <a:cs typeface="Arial" panose="020B0604020202020204" pitchFamily="34" charset="0"/>
              </a:rPr>
              <a:t>The Town has also engaged C.T. Male to identify possible funding sources:</a:t>
            </a:r>
          </a:p>
          <a:p>
            <a:pPr lvl="1"/>
            <a:r>
              <a:rPr lang="en-US" sz="1500" dirty="0">
                <a:latin typeface="Arial" panose="020B0604020202020204" pitchFamily="34" charset="0"/>
                <a:cs typeface="Arial" panose="020B0604020202020204" pitchFamily="34" charset="0"/>
              </a:rPr>
              <a:t>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 	Funding to the town for installation of mains and necessary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additional facilities and equipment</a:t>
            </a:r>
          </a:p>
          <a:p>
            <a:pPr lvl="1"/>
            <a:endParaRPr lang="en-US" sz="1500" dirty="0">
              <a:latin typeface="Arial" panose="020B0604020202020204" pitchFamily="34" charset="0"/>
              <a:cs typeface="Arial" panose="020B0604020202020204" pitchFamily="34" charset="0"/>
            </a:endParaRPr>
          </a:p>
          <a:p>
            <a:pPr lvl="1"/>
            <a:r>
              <a:rPr lang="en-US" sz="1500" dirty="0">
                <a:latin typeface="Arial" panose="020B0604020202020204" pitchFamily="34" charset="0"/>
                <a:cs typeface="Arial" panose="020B0604020202020204" pitchFamily="34" charset="0"/>
              </a:rPr>
              <a:t>	—	Funding to possibly help defray hook-up costs for property owners</a:t>
            </a:r>
            <a:br>
              <a:rPr lang="en-US" sz="1500" dirty="0">
                <a:latin typeface="Arial" panose="020B0604020202020204" pitchFamily="34" charset="0"/>
                <a:cs typeface="Arial" panose="020B0604020202020204" pitchFamily="34" charset="0"/>
              </a:rPr>
            </a:br>
            <a:endParaRPr lang="en-US" sz="1500" i="1" dirty="0">
              <a:latin typeface="Arial" panose="020B0604020202020204" pitchFamily="34" charset="0"/>
              <a:cs typeface="Arial" panose="020B0604020202020204" pitchFamily="34" charset="0"/>
            </a:endParaRPr>
          </a:p>
        </p:txBody>
      </p:sp>
      <p:sp>
        <p:nvSpPr>
          <p:cNvPr id="2" name="Shape 78">
            <a:extLst>
              <a:ext uri="{FF2B5EF4-FFF2-40B4-BE49-F238E27FC236}">
                <a16:creationId xmlns:a16="http://schemas.microsoft.com/office/drawing/2014/main" id="{09DAFC97-2BA8-F631-7C66-051290CDDAD8}"/>
              </a:ext>
            </a:extLst>
          </p:cNvPr>
          <p:cNvSpPr>
            <a:spLocks noChangeArrowheads="1"/>
          </p:cNvSpPr>
          <p:nvPr/>
        </p:nvSpPr>
        <p:spPr bwMode="auto">
          <a:xfrm>
            <a:off x="377301" y="1247116"/>
            <a:ext cx="8015687" cy="348813"/>
          </a:xfrm>
          <a:prstGeom prst="rect">
            <a:avLst/>
          </a:prstGeom>
          <a:noFill/>
          <a:ln w="12700">
            <a:noFill/>
            <a:miter lim="400000"/>
            <a:headEnd/>
            <a:tailEnd/>
          </a:ln>
        </p:spPr>
        <p:txBody>
          <a:bodyPr wrap="square" lIns="50800" tIns="50800" rIns="50800" bIns="50800">
            <a:prstTxWarp prst="textNoShape">
              <a:avLst/>
            </a:prstTxWarp>
            <a:spAutoFit/>
          </a:bodyPr>
          <a:lstStyle/>
          <a:p>
            <a:r>
              <a:rPr lang="en-US" sz="1600" b="1" dirty="0">
                <a:solidFill>
                  <a:srgbClr val="003CEC"/>
                </a:solidFill>
                <a:latin typeface="Arial" panose="020B0604020202020204" pitchFamily="34" charset="0"/>
                <a:cs typeface="Arial" panose="020B0604020202020204" pitchFamily="34" charset="0"/>
              </a:rPr>
              <a:t>COSTS TO TAXPAYERS AND PROPERTY OWNERS</a:t>
            </a:r>
            <a:endParaRPr lang="en-US" sz="1600" dirty="0">
              <a:solidFill>
                <a:srgbClr val="003CE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1057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526873" y="1474014"/>
            <a:ext cx="8264410" cy="2811026"/>
          </a:xfrm>
          <a:prstGeom prst="rect">
            <a:avLst/>
          </a:prstGeom>
          <a:noFill/>
          <a:ln w="12700">
            <a:noFill/>
            <a:miter lim="400000"/>
            <a:headEnd/>
            <a:tailEnd/>
          </a:ln>
        </p:spPr>
        <p:txBody>
          <a:bodyPr wrap="square" lIns="50800" tIns="50800" rIns="50800" bIns="50800">
            <a:prstTxWarp prst="textNoShape">
              <a:avLst/>
            </a:prstTxWarp>
            <a:spAutoFit/>
          </a:bodyPr>
          <a:lstStyle/>
          <a:p>
            <a:r>
              <a:rPr lang="en-US" sz="1600" b="1" dirty="0">
                <a:solidFill>
                  <a:srgbClr val="003CEC"/>
                </a:solidFill>
                <a:latin typeface="Arial" panose="020B0604020202020204" pitchFamily="34" charset="0"/>
                <a:cs typeface="Arial" panose="020B0604020202020204" pitchFamily="34" charset="0"/>
              </a:rPr>
              <a:t>NEXT STEPS</a:t>
            </a:r>
          </a:p>
          <a:p>
            <a:r>
              <a:rPr lang="en-US" sz="16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How many property owners would accept public water? How many would not? </a:t>
            </a:r>
          </a:p>
          <a:p>
            <a:r>
              <a:rPr lang="en-US" sz="16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If and where there is clear support, next step would be to explore creation of a water district map and plan and define range of costs for property owners and for the town.</a:t>
            </a:r>
          </a:p>
          <a:p>
            <a:pPr marL="28575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We want to hear from the community. To stay abreast of this issue, visit the </a:t>
            </a:r>
            <a:r>
              <a:rPr lang="en-US" sz="1600" dirty="0" err="1">
                <a:latin typeface="Arial" panose="020B0604020202020204" pitchFamily="34" charset="0"/>
                <a:cs typeface="Arial" panose="020B0604020202020204" pitchFamily="34" charset="0"/>
              </a:rPr>
              <a:t>Jenkinsville</a:t>
            </a:r>
            <a:r>
              <a:rPr lang="en-US" sz="1600" dirty="0">
                <a:latin typeface="Arial" panose="020B0604020202020204" pitchFamily="34" charset="0"/>
                <a:cs typeface="Arial" panose="020B0604020202020204" pitchFamily="34" charset="0"/>
              </a:rPr>
              <a:t> section of town web site and sign up for emails at </a:t>
            </a:r>
            <a:r>
              <a:rPr lang="en-US" sz="1600" dirty="0" err="1">
                <a:latin typeface="Arial" panose="020B0604020202020204" pitchFamily="34" charset="0"/>
                <a:cs typeface="Arial" panose="020B0604020202020204" pitchFamily="34" charset="0"/>
              </a:rPr>
              <a:t>queensburyproject@behancom.com</a:t>
            </a:r>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 </a:t>
            </a:r>
          </a:p>
          <a:p>
            <a:r>
              <a:rPr lang="en-US" sz="1600" b="1" i="1" dirty="0">
                <a:solidFill>
                  <a:srgbClr val="003CEC"/>
                </a:solidFill>
                <a:latin typeface="Arial" panose="020B0604020202020204" pitchFamily="34" charset="0"/>
                <a:cs typeface="Arial" panose="020B0604020202020204" pitchFamily="34" charset="0"/>
              </a:rPr>
              <a:t>We want to hear from you.</a:t>
            </a:r>
          </a:p>
        </p:txBody>
      </p:sp>
    </p:spTree>
    <p:extLst>
      <p:ext uri="{BB962C8B-B14F-4D97-AF65-F5344CB8AC3E}">
        <p14:creationId xmlns:p14="http://schemas.microsoft.com/office/powerpoint/2010/main" val="268692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D20BE2-ADCE-D647-9CB3-9CE696A6E8DE}"/>
              </a:ext>
            </a:extLst>
          </p:cNvPr>
          <p:cNvSpPr txBox="1"/>
          <p:nvPr/>
        </p:nvSpPr>
        <p:spPr>
          <a:xfrm>
            <a:off x="4474347" y="2196668"/>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BC9FE8FD-6C59-AB4B-BF80-AF730FC4761D}"/>
              </a:ext>
            </a:extLst>
          </p:cNvPr>
          <p:cNvSpPr/>
          <p:nvPr/>
        </p:nvSpPr>
        <p:spPr>
          <a:xfrm>
            <a:off x="0"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38E378C3-1161-7449-8ED0-D10FF31374D6}"/>
              </a:ext>
            </a:extLst>
          </p:cNvPr>
          <p:cNvSpPr/>
          <p:nvPr/>
        </p:nvSpPr>
        <p:spPr>
          <a:xfrm>
            <a:off x="807868" y="-857250"/>
            <a:ext cx="754602" cy="443883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Shape 49">
            <a:extLst>
              <a:ext uri="{FF2B5EF4-FFF2-40B4-BE49-F238E27FC236}">
                <a16:creationId xmlns:a16="http://schemas.microsoft.com/office/drawing/2014/main" id="{CDC9C746-03B0-C94C-807B-1F0F81B23E8E}"/>
              </a:ext>
            </a:extLst>
          </p:cNvPr>
          <p:cNvSpPr>
            <a:spLocks noChangeArrowheads="1"/>
          </p:cNvSpPr>
          <p:nvPr/>
        </p:nvSpPr>
        <p:spPr bwMode="auto">
          <a:xfrm>
            <a:off x="6916404" y="4492953"/>
            <a:ext cx="3109748" cy="410369"/>
          </a:xfrm>
          <a:prstGeom prst="rect">
            <a:avLst/>
          </a:prstGeom>
          <a:noFill/>
          <a:ln w="12700">
            <a:noFill/>
            <a:miter lim="400000"/>
            <a:headEnd/>
            <a:tailEnd/>
          </a:ln>
          <a:effectLst/>
        </p:spPr>
        <p:txBody>
          <a:bodyPr wrap="square" lIns="50800" tIns="50800" rIns="50800" bIns="50800" anchor="ctr">
            <a:prstTxWarp prst="textNoShape">
              <a:avLst/>
            </a:prstTxWarp>
            <a:spAutoFit/>
          </a:bodyPr>
          <a:lstStyle/>
          <a:p>
            <a:r>
              <a:rPr lang="en-US" sz="2000" b="1" dirty="0">
                <a:solidFill>
                  <a:schemeClr val="bg1"/>
                </a:solidFill>
                <a:latin typeface="Century Gothic" panose="020B0502020202020204" pitchFamily="34" charset="0"/>
              </a:rPr>
              <a:t>February 2020</a:t>
            </a:r>
          </a:p>
        </p:txBody>
      </p:sp>
      <p:sp>
        <p:nvSpPr>
          <p:cNvPr id="16" name="Shape 78">
            <a:extLst>
              <a:ext uri="{FF2B5EF4-FFF2-40B4-BE49-F238E27FC236}">
                <a16:creationId xmlns:a16="http://schemas.microsoft.com/office/drawing/2014/main" id="{A78EFDA0-21D0-C449-29FA-9918A74957F8}"/>
              </a:ext>
            </a:extLst>
          </p:cNvPr>
          <p:cNvSpPr>
            <a:spLocks noChangeArrowheads="1"/>
          </p:cNvSpPr>
          <p:nvPr/>
        </p:nvSpPr>
        <p:spPr bwMode="auto">
          <a:xfrm>
            <a:off x="434507" y="1189485"/>
            <a:ext cx="8264410" cy="3826689"/>
          </a:xfrm>
          <a:prstGeom prst="rect">
            <a:avLst/>
          </a:prstGeom>
          <a:noFill/>
          <a:ln w="12700">
            <a:noFill/>
            <a:miter lim="400000"/>
            <a:headEnd/>
            <a:tailEnd/>
          </a:ln>
        </p:spPr>
        <p:txBody>
          <a:bodyPr wrap="square" lIns="50800" tIns="50800" rIns="50800" bIns="50800">
            <a:prstTxWarp prst="textNoShape">
              <a:avLst/>
            </a:prstTxWarp>
            <a:spAutoFit/>
          </a:bodyPr>
          <a:lstStyle/>
          <a:p>
            <a:r>
              <a:rPr lang="en-US" sz="1600" b="1" dirty="0">
                <a:solidFill>
                  <a:srgbClr val="003CEC"/>
                </a:solidFill>
                <a:latin typeface="Arial" panose="020B0604020202020204" pitchFamily="34" charset="0"/>
                <a:cs typeface="Arial" panose="020B0604020202020204" pitchFamily="34" charset="0"/>
              </a:rPr>
              <a:t>QUESTIONS AND ANSWERS</a:t>
            </a:r>
          </a:p>
          <a:p>
            <a:r>
              <a:rPr lang="en-US" sz="1600" dirty="0">
                <a:latin typeface="Arial" panose="020B0604020202020204" pitchFamily="34" charset="0"/>
                <a:cs typeface="Arial" panose="020B0604020202020204" pitchFamily="34" charset="0"/>
              </a:rPr>
              <a:t> </a:t>
            </a:r>
          </a:p>
          <a:p>
            <a:pPr lvl="1"/>
            <a:r>
              <a:rPr lang="en-US" sz="1400" b="1" dirty="0">
                <a:latin typeface="Arial" panose="020B0604020202020204" pitchFamily="34" charset="0"/>
                <a:cs typeface="Arial" panose="020B0604020202020204" pitchFamily="34" charset="0"/>
              </a:rPr>
              <a:t>What is the likely annual cost of municipal water?</a:t>
            </a:r>
            <a:endParaRPr lang="en-US" sz="1400" dirty="0">
              <a:latin typeface="Arial" panose="020B0604020202020204" pitchFamily="34" charset="0"/>
              <a:cs typeface="Arial" panose="020B0604020202020204" pitchFamily="34" charset="0"/>
            </a:endParaRPr>
          </a:p>
          <a:p>
            <a:pPr lvl="1"/>
            <a:r>
              <a:rPr lang="en-US" sz="1400" dirty="0">
                <a:latin typeface="Arial" panose="020B0604020202020204" pitchFamily="34" charset="0"/>
                <a:cs typeface="Arial" panose="020B0604020202020204" pitchFamily="34" charset="0"/>
              </a:rPr>
              <a:t> We will be better able to provide a reliable estimate when we know how many property owners would embrace municipal water service and how much grant funding could be obtained. We may also be able to consolidate a new district, if formed, with the existing town water district, which would likely result in some additional cost savings to property owners. Our goal is to make the cost of water in the proposed district, if formed, comparable to the costs paid by other Queensbury property owners.</a:t>
            </a:r>
          </a:p>
          <a:p>
            <a:pPr lvl="1"/>
            <a:endParaRPr lang="en-US" sz="1400" dirty="0">
              <a:latin typeface="Arial" panose="020B0604020202020204" pitchFamily="34" charset="0"/>
              <a:cs typeface="Arial" panose="020B0604020202020204" pitchFamily="34" charset="0"/>
            </a:endParaRPr>
          </a:p>
          <a:p>
            <a:pPr lvl="1"/>
            <a:r>
              <a:rPr lang="en-US" sz="1400" b="1" dirty="0">
                <a:latin typeface="Arial" panose="020B0604020202020204" pitchFamily="34" charset="0"/>
                <a:cs typeface="Arial" panose="020B0604020202020204" pitchFamily="34" charset="0"/>
              </a:rPr>
              <a:t>Why are streets beyond the immediate </a:t>
            </a:r>
            <a:r>
              <a:rPr lang="en-US" sz="1400" b="1" dirty="0" err="1">
                <a:latin typeface="Arial" panose="020B0604020202020204" pitchFamily="34" charset="0"/>
                <a:cs typeface="Arial" panose="020B0604020202020204" pitchFamily="34" charset="0"/>
              </a:rPr>
              <a:t>Jenkinsville</a:t>
            </a:r>
            <a:r>
              <a:rPr lang="en-US" sz="1400" b="1" dirty="0">
                <a:latin typeface="Arial" panose="020B0604020202020204" pitchFamily="34" charset="0"/>
                <a:cs typeface="Arial" panose="020B0604020202020204" pitchFamily="34" charset="0"/>
              </a:rPr>
              <a:t> area included in the conceptual district? </a:t>
            </a:r>
          </a:p>
          <a:p>
            <a:pPr lvl="1"/>
            <a:r>
              <a:rPr lang="en-US" sz="1400" dirty="0">
                <a:latin typeface="Arial" panose="020B0604020202020204" pitchFamily="34" charset="0"/>
                <a:cs typeface="Arial" panose="020B0604020202020204" pitchFamily="34" charset="0"/>
              </a:rPr>
              <a:t>This was done for purposes of the draft engineering analysis. The route C.T. Male identified appears to be the most cost-effective for property owners and taxpayers. However, this is conceptual only: No district has been proposed or formed. We are exploring options and seeking community feedback.</a:t>
            </a:r>
          </a:p>
          <a:p>
            <a:pPr lvl="1"/>
            <a:r>
              <a:rPr lang="en-US" sz="1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092670405"/>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CFDE00"/>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10673</TotalTime>
  <Words>1081</Words>
  <Application>Microsoft Macintosh PowerPoint</Application>
  <PresentationFormat>On-screen Show (16:9)</PresentationFormat>
  <Paragraphs>102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Behan Communications,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Dannica Campbell</dc:creator>
  <cp:lastModifiedBy>Mark Behan</cp:lastModifiedBy>
  <cp:revision>241</cp:revision>
  <cp:lastPrinted>2019-11-22T16:38:47Z</cp:lastPrinted>
  <dcterms:created xsi:type="dcterms:W3CDTF">2016-02-01T19:30:34Z</dcterms:created>
  <dcterms:modified xsi:type="dcterms:W3CDTF">2022-08-22T19:28:08Z</dcterms:modified>
</cp:coreProperties>
</file>